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87"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58" r:id="rId18"/>
    <p:sldId id="259" r:id="rId19"/>
    <p:sldId id="260" r:id="rId20"/>
    <p:sldId id="261" r:id="rId21"/>
    <p:sldId id="262" r:id="rId22"/>
    <p:sldId id="263" r:id="rId23"/>
    <p:sldId id="278" r:id="rId24"/>
    <p:sldId id="279" r:id="rId25"/>
    <p:sldId id="280" r:id="rId26"/>
    <p:sldId id="284" r:id="rId27"/>
    <p:sldId id="281" r:id="rId28"/>
    <p:sldId id="282" r:id="rId29"/>
    <p:sldId id="283" r:id="rId30"/>
    <p:sldId id="285" r:id="rId31"/>
    <p:sldId id="300" r:id="rId32"/>
    <p:sldId id="288" r:id="rId33"/>
    <p:sldId id="289" r:id="rId34"/>
    <p:sldId id="290" r:id="rId35"/>
    <p:sldId id="298" r:id="rId36"/>
    <p:sldId id="301" r:id="rId37"/>
    <p:sldId id="302" r:id="rId38"/>
    <p:sldId id="303" r:id="rId39"/>
    <p:sldId id="304" r:id="rId40"/>
    <p:sldId id="305" r:id="rId41"/>
    <p:sldId id="306" r:id="rId42"/>
    <p:sldId id="307" r:id="rId43"/>
    <p:sldId id="308" r:id="rId44"/>
    <p:sldId id="257" r:id="rId45"/>
    <p:sldId id="294" r:id="rId46"/>
    <p:sldId id="297" r:id="rId47"/>
    <p:sldId id="299" r:id="rId48"/>
    <p:sldId id="310" r:id="rId49"/>
    <p:sldId id="30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16A99-5996-4D17-83DB-6A2DE2B47F2F}" type="datetimeFigureOut">
              <a:rPr lang="en-IN" smtClean="0"/>
              <a:t>16-11-2024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F4CB7A-0783-454D-9EB4-14FA095B6413}" type="slidenum">
              <a:rPr lang="en-IN" smtClean="0"/>
              <a:t>‹#›</a:t>
            </a:fld>
            <a:endParaRPr lang="en-IN"/>
          </a:p>
        </p:txBody>
      </p:sp>
    </p:spTree>
    <p:extLst>
      <p:ext uri="{BB962C8B-B14F-4D97-AF65-F5344CB8AC3E}">
        <p14:creationId xmlns:p14="http://schemas.microsoft.com/office/powerpoint/2010/main" val="367792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B627B-781C-76BC-C2F3-0448B728F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89C1B-3420-5F9F-6B73-B84D6F8AAF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E4559-45CE-3089-AEA8-EB0324E5D7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9A4753-CEDF-2BBE-A255-05D2326A0129}"/>
              </a:ext>
            </a:extLst>
          </p:cNvPr>
          <p:cNvSpPr>
            <a:spLocks noGrp="1"/>
          </p:cNvSpPr>
          <p:nvPr>
            <p:ph type="sldNum" sz="quarter" idx="5"/>
          </p:nvPr>
        </p:nvSpPr>
        <p:spPr/>
        <p:txBody>
          <a:bodyPr/>
          <a:lstStyle/>
          <a:p>
            <a:fld id="{138CB71E-8F80-4A14-B42B-33CAC565F026}" type="slidenum">
              <a:rPr lang="en-US" smtClean="0"/>
              <a:t>2</a:t>
            </a:fld>
            <a:endParaRPr lang="en-US"/>
          </a:p>
        </p:txBody>
      </p:sp>
    </p:spTree>
    <p:extLst>
      <p:ext uri="{BB962C8B-B14F-4D97-AF65-F5344CB8AC3E}">
        <p14:creationId xmlns:p14="http://schemas.microsoft.com/office/powerpoint/2010/main" val="3557166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A975-A2D2-4014-B799-7EBB3AF2AB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B47D285-F100-4C8C-9300-921543EB55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7AC3D3-F690-4E6C-9820-2040ACF8BA3D}"/>
              </a:ext>
            </a:extLst>
          </p:cNvPr>
          <p:cNvSpPr>
            <a:spLocks noGrp="1"/>
          </p:cNvSpPr>
          <p:nvPr>
            <p:ph type="dt" sz="half" idx="10"/>
          </p:nvPr>
        </p:nvSpPr>
        <p:spPr/>
        <p:txBody>
          <a:bodyPr/>
          <a:lstStyle/>
          <a:p>
            <a:fld id="{749930B3-7D1C-43FF-A7DC-C886BE85CC11}" type="datetimeFigureOut">
              <a:rPr lang="en-IN" smtClean="0"/>
              <a:t>16-11-2024</a:t>
            </a:fld>
            <a:endParaRPr lang="en-IN"/>
          </a:p>
        </p:txBody>
      </p:sp>
      <p:sp>
        <p:nvSpPr>
          <p:cNvPr id="5" name="Footer Placeholder 4">
            <a:extLst>
              <a:ext uri="{FF2B5EF4-FFF2-40B4-BE49-F238E27FC236}">
                <a16:creationId xmlns:a16="http://schemas.microsoft.com/office/drawing/2014/main" id="{96068EDA-D3B0-433F-A454-C5598EF186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F19632-5398-474F-BB98-B99FE4FA7DC2}"/>
              </a:ext>
            </a:extLst>
          </p:cNvPr>
          <p:cNvSpPr>
            <a:spLocks noGrp="1"/>
          </p:cNvSpPr>
          <p:nvPr>
            <p:ph type="sldNum" sz="quarter" idx="12"/>
          </p:nvPr>
        </p:nvSpPr>
        <p:spPr/>
        <p:txBody>
          <a:bodyPr/>
          <a:lstStyle/>
          <a:p>
            <a:fld id="{7DAC6916-1B79-4AE3-9D9C-A4FEBC9B3278}" type="slidenum">
              <a:rPr lang="en-IN" smtClean="0"/>
              <a:t>‹#›</a:t>
            </a:fld>
            <a:endParaRPr lang="en-IN"/>
          </a:p>
        </p:txBody>
      </p:sp>
    </p:spTree>
    <p:extLst>
      <p:ext uri="{BB962C8B-B14F-4D97-AF65-F5344CB8AC3E}">
        <p14:creationId xmlns:p14="http://schemas.microsoft.com/office/powerpoint/2010/main" val="62120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B602-049D-46E1-B89F-134D1F39FD9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FFE732-CCA7-4992-9A6D-9CEC2ACCBD5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E49747-2AD2-4B16-BB53-F1DF77B91F79}"/>
              </a:ext>
            </a:extLst>
          </p:cNvPr>
          <p:cNvSpPr>
            <a:spLocks noGrp="1"/>
          </p:cNvSpPr>
          <p:nvPr>
            <p:ph type="dt" sz="half" idx="10"/>
          </p:nvPr>
        </p:nvSpPr>
        <p:spPr/>
        <p:txBody>
          <a:bodyPr/>
          <a:lstStyle/>
          <a:p>
            <a:fld id="{749930B3-7D1C-43FF-A7DC-C886BE85CC11}" type="datetimeFigureOut">
              <a:rPr lang="en-IN" smtClean="0"/>
              <a:t>16-11-2024</a:t>
            </a:fld>
            <a:endParaRPr lang="en-IN"/>
          </a:p>
        </p:txBody>
      </p:sp>
      <p:sp>
        <p:nvSpPr>
          <p:cNvPr id="5" name="Footer Placeholder 4">
            <a:extLst>
              <a:ext uri="{FF2B5EF4-FFF2-40B4-BE49-F238E27FC236}">
                <a16:creationId xmlns:a16="http://schemas.microsoft.com/office/drawing/2014/main" id="{E037B27D-99A6-4761-B931-A713C39C6D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05DFF4-38BF-4B6C-A19A-EE5AF1B575A9}"/>
              </a:ext>
            </a:extLst>
          </p:cNvPr>
          <p:cNvSpPr>
            <a:spLocks noGrp="1"/>
          </p:cNvSpPr>
          <p:nvPr>
            <p:ph type="sldNum" sz="quarter" idx="12"/>
          </p:nvPr>
        </p:nvSpPr>
        <p:spPr/>
        <p:txBody>
          <a:bodyPr/>
          <a:lstStyle/>
          <a:p>
            <a:fld id="{7DAC6916-1B79-4AE3-9D9C-A4FEBC9B3278}" type="slidenum">
              <a:rPr lang="en-IN" smtClean="0"/>
              <a:t>‹#›</a:t>
            </a:fld>
            <a:endParaRPr lang="en-IN"/>
          </a:p>
        </p:txBody>
      </p:sp>
    </p:spTree>
    <p:extLst>
      <p:ext uri="{BB962C8B-B14F-4D97-AF65-F5344CB8AC3E}">
        <p14:creationId xmlns:p14="http://schemas.microsoft.com/office/powerpoint/2010/main" val="1665812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72343E-FB33-4670-9066-5E157CDA76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387E10-ED1E-4B25-A04A-5B7FE9C17BE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6C813E-1CD0-4767-A32C-956A2E2107D0}"/>
              </a:ext>
            </a:extLst>
          </p:cNvPr>
          <p:cNvSpPr>
            <a:spLocks noGrp="1"/>
          </p:cNvSpPr>
          <p:nvPr>
            <p:ph type="dt" sz="half" idx="10"/>
          </p:nvPr>
        </p:nvSpPr>
        <p:spPr/>
        <p:txBody>
          <a:bodyPr/>
          <a:lstStyle/>
          <a:p>
            <a:fld id="{749930B3-7D1C-43FF-A7DC-C886BE85CC11}" type="datetimeFigureOut">
              <a:rPr lang="en-IN" smtClean="0"/>
              <a:t>16-11-2024</a:t>
            </a:fld>
            <a:endParaRPr lang="en-IN"/>
          </a:p>
        </p:txBody>
      </p:sp>
      <p:sp>
        <p:nvSpPr>
          <p:cNvPr id="5" name="Footer Placeholder 4">
            <a:extLst>
              <a:ext uri="{FF2B5EF4-FFF2-40B4-BE49-F238E27FC236}">
                <a16:creationId xmlns:a16="http://schemas.microsoft.com/office/drawing/2014/main" id="{04D86BEA-64A8-4B3C-830A-E417E0355D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63A56D-56AF-4839-82B3-2EBB3D24A3B9}"/>
              </a:ext>
            </a:extLst>
          </p:cNvPr>
          <p:cNvSpPr>
            <a:spLocks noGrp="1"/>
          </p:cNvSpPr>
          <p:nvPr>
            <p:ph type="sldNum" sz="quarter" idx="12"/>
          </p:nvPr>
        </p:nvSpPr>
        <p:spPr/>
        <p:txBody>
          <a:bodyPr/>
          <a:lstStyle/>
          <a:p>
            <a:fld id="{7DAC6916-1B79-4AE3-9D9C-A4FEBC9B3278}" type="slidenum">
              <a:rPr lang="en-IN" smtClean="0"/>
              <a:t>‹#›</a:t>
            </a:fld>
            <a:endParaRPr lang="en-IN"/>
          </a:p>
        </p:txBody>
      </p:sp>
    </p:spTree>
    <p:extLst>
      <p:ext uri="{BB962C8B-B14F-4D97-AF65-F5344CB8AC3E}">
        <p14:creationId xmlns:p14="http://schemas.microsoft.com/office/powerpoint/2010/main" val="269058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1BEE-D127-4388-B3A5-49ABFCC5EE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E28C82-82EC-4F1E-BB15-50CA65462F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0083B3-87EA-4679-997B-95224CA40BB0}"/>
              </a:ext>
            </a:extLst>
          </p:cNvPr>
          <p:cNvSpPr>
            <a:spLocks noGrp="1"/>
          </p:cNvSpPr>
          <p:nvPr>
            <p:ph type="dt" sz="half" idx="10"/>
          </p:nvPr>
        </p:nvSpPr>
        <p:spPr/>
        <p:txBody>
          <a:bodyPr/>
          <a:lstStyle/>
          <a:p>
            <a:fld id="{749930B3-7D1C-43FF-A7DC-C886BE85CC11}" type="datetimeFigureOut">
              <a:rPr lang="en-IN" smtClean="0"/>
              <a:t>16-11-2024</a:t>
            </a:fld>
            <a:endParaRPr lang="en-IN"/>
          </a:p>
        </p:txBody>
      </p:sp>
      <p:sp>
        <p:nvSpPr>
          <p:cNvPr id="5" name="Footer Placeholder 4">
            <a:extLst>
              <a:ext uri="{FF2B5EF4-FFF2-40B4-BE49-F238E27FC236}">
                <a16:creationId xmlns:a16="http://schemas.microsoft.com/office/drawing/2014/main" id="{BFA73B15-57BA-426E-BC5D-2E8FC467AE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36A85C-F210-4A67-8659-FD56504A24B1}"/>
              </a:ext>
            </a:extLst>
          </p:cNvPr>
          <p:cNvSpPr>
            <a:spLocks noGrp="1"/>
          </p:cNvSpPr>
          <p:nvPr>
            <p:ph type="sldNum" sz="quarter" idx="12"/>
          </p:nvPr>
        </p:nvSpPr>
        <p:spPr/>
        <p:txBody>
          <a:bodyPr/>
          <a:lstStyle/>
          <a:p>
            <a:fld id="{7DAC6916-1B79-4AE3-9D9C-A4FEBC9B3278}" type="slidenum">
              <a:rPr lang="en-IN" smtClean="0"/>
              <a:t>‹#›</a:t>
            </a:fld>
            <a:endParaRPr lang="en-IN"/>
          </a:p>
        </p:txBody>
      </p:sp>
    </p:spTree>
    <p:extLst>
      <p:ext uri="{BB962C8B-B14F-4D97-AF65-F5344CB8AC3E}">
        <p14:creationId xmlns:p14="http://schemas.microsoft.com/office/powerpoint/2010/main" val="353846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4F75-B48A-42D2-81F9-81CDD31AC6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CEA3D64-6D82-46CD-A681-7D52D2231E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904897-796D-4C7C-981F-B5BD1620E1A6}"/>
              </a:ext>
            </a:extLst>
          </p:cNvPr>
          <p:cNvSpPr>
            <a:spLocks noGrp="1"/>
          </p:cNvSpPr>
          <p:nvPr>
            <p:ph type="dt" sz="half" idx="10"/>
          </p:nvPr>
        </p:nvSpPr>
        <p:spPr/>
        <p:txBody>
          <a:bodyPr/>
          <a:lstStyle/>
          <a:p>
            <a:fld id="{749930B3-7D1C-43FF-A7DC-C886BE85CC11}" type="datetimeFigureOut">
              <a:rPr lang="en-IN" smtClean="0"/>
              <a:t>16-11-2024</a:t>
            </a:fld>
            <a:endParaRPr lang="en-IN"/>
          </a:p>
        </p:txBody>
      </p:sp>
      <p:sp>
        <p:nvSpPr>
          <p:cNvPr id="5" name="Footer Placeholder 4">
            <a:extLst>
              <a:ext uri="{FF2B5EF4-FFF2-40B4-BE49-F238E27FC236}">
                <a16:creationId xmlns:a16="http://schemas.microsoft.com/office/drawing/2014/main" id="{49583677-0A9C-4CC1-AD2E-E69ACF1D50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49EC75-FE57-48F2-8D2F-59C73782A15A}"/>
              </a:ext>
            </a:extLst>
          </p:cNvPr>
          <p:cNvSpPr>
            <a:spLocks noGrp="1"/>
          </p:cNvSpPr>
          <p:nvPr>
            <p:ph type="sldNum" sz="quarter" idx="12"/>
          </p:nvPr>
        </p:nvSpPr>
        <p:spPr/>
        <p:txBody>
          <a:bodyPr/>
          <a:lstStyle/>
          <a:p>
            <a:fld id="{7DAC6916-1B79-4AE3-9D9C-A4FEBC9B3278}" type="slidenum">
              <a:rPr lang="en-IN" smtClean="0"/>
              <a:t>‹#›</a:t>
            </a:fld>
            <a:endParaRPr lang="en-IN"/>
          </a:p>
        </p:txBody>
      </p:sp>
    </p:spTree>
    <p:extLst>
      <p:ext uri="{BB962C8B-B14F-4D97-AF65-F5344CB8AC3E}">
        <p14:creationId xmlns:p14="http://schemas.microsoft.com/office/powerpoint/2010/main" val="1348855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F2A4-CE67-4128-A75A-8AF39B7BDF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CDC95D-4985-4569-9D79-76EB128C30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A04E8C-B6D1-495D-97C6-1D6799F5C03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DFA5A3-4A31-4B32-8E25-DE0D1EC8826A}"/>
              </a:ext>
            </a:extLst>
          </p:cNvPr>
          <p:cNvSpPr>
            <a:spLocks noGrp="1"/>
          </p:cNvSpPr>
          <p:nvPr>
            <p:ph type="dt" sz="half" idx="10"/>
          </p:nvPr>
        </p:nvSpPr>
        <p:spPr/>
        <p:txBody>
          <a:bodyPr/>
          <a:lstStyle/>
          <a:p>
            <a:fld id="{749930B3-7D1C-43FF-A7DC-C886BE85CC11}" type="datetimeFigureOut">
              <a:rPr lang="en-IN" smtClean="0"/>
              <a:t>16-11-2024</a:t>
            </a:fld>
            <a:endParaRPr lang="en-IN"/>
          </a:p>
        </p:txBody>
      </p:sp>
      <p:sp>
        <p:nvSpPr>
          <p:cNvPr id="6" name="Footer Placeholder 5">
            <a:extLst>
              <a:ext uri="{FF2B5EF4-FFF2-40B4-BE49-F238E27FC236}">
                <a16:creationId xmlns:a16="http://schemas.microsoft.com/office/drawing/2014/main" id="{50B7A1DB-B8F1-4A69-8C51-373B4C17C8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3D587E-9EF0-472E-A945-B7E213F0E7EB}"/>
              </a:ext>
            </a:extLst>
          </p:cNvPr>
          <p:cNvSpPr>
            <a:spLocks noGrp="1"/>
          </p:cNvSpPr>
          <p:nvPr>
            <p:ph type="sldNum" sz="quarter" idx="12"/>
          </p:nvPr>
        </p:nvSpPr>
        <p:spPr/>
        <p:txBody>
          <a:bodyPr/>
          <a:lstStyle/>
          <a:p>
            <a:fld id="{7DAC6916-1B79-4AE3-9D9C-A4FEBC9B3278}" type="slidenum">
              <a:rPr lang="en-IN" smtClean="0"/>
              <a:t>‹#›</a:t>
            </a:fld>
            <a:endParaRPr lang="en-IN"/>
          </a:p>
        </p:txBody>
      </p:sp>
    </p:spTree>
    <p:extLst>
      <p:ext uri="{BB962C8B-B14F-4D97-AF65-F5344CB8AC3E}">
        <p14:creationId xmlns:p14="http://schemas.microsoft.com/office/powerpoint/2010/main" val="291522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0F4FE-8731-43F6-B6BB-B41DDBC84A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E8277A-105C-403D-ACA4-BE937BF319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629AE50-564E-4769-8D16-8DDDE61F78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CF54EC5-D129-47C8-9440-88DCDA0A57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E60072A-532D-43DD-8300-85AE322ED7E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40D1D3-C61A-41AC-9CFC-B2A70E9484B8}"/>
              </a:ext>
            </a:extLst>
          </p:cNvPr>
          <p:cNvSpPr>
            <a:spLocks noGrp="1"/>
          </p:cNvSpPr>
          <p:nvPr>
            <p:ph type="dt" sz="half" idx="10"/>
          </p:nvPr>
        </p:nvSpPr>
        <p:spPr/>
        <p:txBody>
          <a:bodyPr/>
          <a:lstStyle/>
          <a:p>
            <a:fld id="{749930B3-7D1C-43FF-A7DC-C886BE85CC11}" type="datetimeFigureOut">
              <a:rPr lang="en-IN" smtClean="0"/>
              <a:t>16-11-2024</a:t>
            </a:fld>
            <a:endParaRPr lang="en-IN"/>
          </a:p>
        </p:txBody>
      </p:sp>
      <p:sp>
        <p:nvSpPr>
          <p:cNvPr id="8" name="Footer Placeholder 7">
            <a:extLst>
              <a:ext uri="{FF2B5EF4-FFF2-40B4-BE49-F238E27FC236}">
                <a16:creationId xmlns:a16="http://schemas.microsoft.com/office/drawing/2014/main" id="{4E489B97-95DC-41C7-8425-D4BFB80BB66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B4119A8-BB1A-4D11-9DBB-6D2E32A220BF}"/>
              </a:ext>
            </a:extLst>
          </p:cNvPr>
          <p:cNvSpPr>
            <a:spLocks noGrp="1"/>
          </p:cNvSpPr>
          <p:nvPr>
            <p:ph type="sldNum" sz="quarter" idx="12"/>
          </p:nvPr>
        </p:nvSpPr>
        <p:spPr/>
        <p:txBody>
          <a:bodyPr/>
          <a:lstStyle/>
          <a:p>
            <a:fld id="{7DAC6916-1B79-4AE3-9D9C-A4FEBC9B3278}" type="slidenum">
              <a:rPr lang="en-IN" smtClean="0"/>
              <a:t>‹#›</a:t>
            </a:fld>
            <a:endParaRPr lang="en-IN"/>
          </a:p>
        </p:txBody>
      </p:sp>
    </p:spTree>
    <p:extLst>
      <p:ext uri="{BB962C8B-B14F-4D97-AF65-F5344CB8AC3E}">
        <p14:creationId xmlns:p14="http://schemas.microsoft.com/office/powerpoint/2010/main" val="1912623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00B6-BEC5-4717-A803-71E5ABED87A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20E8EA-DAF1-4650-A259-58BADDD9417A}"/>
              </a:ext>
            </a:extLst>
          </p:cNvPr>
          <p:cNvSpPr>
            <a:spLocks noGrp="1"/>
          </p:cNvSpPr>
          <p:nvPr>
            <p:ph type="dt" sz="half" idx="10"/>
          </p:nvPr>
        </p:nvSpPr>
        <p:spPr/>
        <p:txBody>
          <a:bodyPr/>
          <a:lstStyle/>
          <a:p>
            <a:fld id="{749930B3-7D1C-43FF-A7DC-C886BE85CC11}" type="datetimeFigureOut">
              <a:rPr lang="en-IN" smtClean="0"/>
              <a:t>16-11-2024</a:t>
            </a:fld>
            <a:endParaRPr lang="en-IN"/>
          </a:p>
        </p:txBody>
      </p:sp>
      <p:sp>
        <p:nvSpPr>
          <p:cNvPr id="4" name="Footer Placeholder 3">
            <a:extLst>
              <a:ext uri="{FF2B5EF4-FFF2-40B4-BE49-F238E27FC236}">
                <a16:creationId xmlns:a16="http://schemas.microsoft.com/office/drawing/2014/main" id="{1B2DFA3E-135E-46AD-875E-3103D8AA3E5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6ADF3D-2399-4314-B738-40B9F3AD3C63}"/>
              </a:ext>
            </a:extLst>
          </p:cNvPr>
          <p:cNvSpPr>
            <a:spLocks noGrp="1"/>
          </p:cNvSpPr>
          <p:nvPr>
            <p:ph type="sldNum" sz="quarter" idx="12"/>
          </p:nvPr>
        </p:nvSpPr>
        <p:spPr/>
        <p:txBody>
          <a:bodyPr/>
          <a:lstStyle/>
          <a:p>
            <a:fld id="{7DAC6916-1B79-4AE3-9D9C-A4FEBC9B3278}" type="slidenum">
              <a:rPr lang="en-IN" smtClean="0"/>
              <a:t>‹#›</a:t>
            </a:fld>
            <a:endParaRPr lang="en-IN"/>
          </a:p>
        </p:txBody>
      </p:sp>
    </p:spTree>
    <p:extLst>
      <p:ext uri="{BB962C8B-B14F-4D97-AF65-F5344CB8AC3E}">
        <p14:creationId xmlns:p14="http://schemas.microsoft.com/office/powerpoint/2010/main" val="3429570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E4EF0C-9052-4B0A-BD78-66235B917F9F}"/>
              </a:ext>
            </a:extLst>
          </p:cNvPr>
          <p:cNvSpPr>
            <a:spLocks noGrp="1"/>
          </p:cNvSpPr>
          <p:nvPr>
            <p:ph type="dt" sz="half" idx="10"/>
          </p:nvPr>
        </p:nvSpPr>
        <p:spPr/>
        <p:txBody>
          <a:bodyPr/>
          <a:lstStyle/>
          <a:p>
            <a:fld id="{749930B3-7D1C-43FF-A7DC-C886BE85CC11}" type="datetimeFigureOut">
              <a:rPr lang="en-IN" smtClean="0"/>
              <a:t>16-11-2024</a:t>
            </a:fld>
            <a:endParaRPr lang="en-IN"/>
          </a:p>
        </p:txBody>
      </p:sp>
      <p:sp>
        <p:nvSpPr>
          <p:cNvPr id="3" name="Footer Placeholder 2">
            <a:extLst>
              <a:ext uri="{FF2B5EF4-FFF2-40B4-BE49-F238E27FC236}">
                <a16:creationId xmlns:a16="http://schemas.microsoft.com/office/drawing/2014/main" id="{8AB3125F-CB8D-41D9-BFB3-94B290263F6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9C24641-DDDB-4D0A-981B-73FF8D977684}"/>
              </a:ext>
            </a:extLst>
          </p:cNvPr>
          <p:cNvSpPr>
            <a:spLocks noGrp="1"/>
          </p:cNvSpPr>
          <p:nvPr>
            <p:ph type="sldNum" sz="quarter" idx="12"/>
          </p:nvPr>
        </p:nvSpPr>
        <p:spPr/>
        <p:txBody>
          <a:bodyPr/>
          <a:lstStyle/>
          <a:p>
            <a:fld id="{7DAC6916-1B79-4AE3-9D9C-A4FEBC9B3278}" type="slidenum">
              <a:rPr lang="en-IN" smtClean="0"/>
              <a:t>‹#›</a:t>
            </a:fld>
            <a:endParaRPr lang="en-IN"/>
          </a:p>
        </p:txBody>
      </p:sp>
    </p:spTree>
    <p:extLst>
      <p:ext uri="{BB962C8B-B14F-4D97-AF65-F5344CB8AC3E}">
        <p14:creationId xmlns:p14="http://schemas.microsoft.com/office/powerpoint/2010/main" val="743529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1284-D491-4D26-838A-3520678E44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DE6473-305B-47E8-B29C-6E8160B365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E68649-D392-4D75-93B7-363930594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E2ECCC-650D-4A19-BF5E-49BB17DDB71C}"/>
              </a:ext>
            </a:extLst>
          </p:cNvPr>
          <p:cNvSpPr>
            <a:spLocks noGrp="1"/>
          </p:cNvSpPr>
          <p:nvPr>
            <p:ph type="dt" sz="half" idx="10"/>
          </p:nvPr>
        </p:nvSpPr>
        <p:spPr/>
        <p:txBody>
          <a:bodyPr/>
          <a:lstStyle/>
          <a:p>
            <a:fld id="{749930B3-7D1C-43FF-A7DC-C886BE85CC11}" type="datetimeFigureOut">
              <a:rPr lang="en-IN" smtClean="0"/>
              <a:t>16-11-2024</a:t>
            </a:fld>
            <a:endParaRPr lang="en-IN"/>
          </a:p>
        </p:txBody>
      </p:sp>
      <p:sp>
        <p:nvSpPr>
          <p:cNvPr id="6" name="Footer Placeholder 5">
            <a:extLst>
              <a:ext uri="{FF2B5EF4-FFF2-40B4-BE49-F238E27FC236}">
                <a16:creationId xmlns:a16="http://schemas.microsoft.com/office/drawing/2014/main" id="{E1088796-6E93-4BCA-8EBC-BDD3DCCA7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4F8907-248B-4D42-BDB9-5387C0003A78}"/>
              </a:ext>
            </a:extLst>
          </p:cNvPr>
          <p:cNvSpPr>
            <a:spLocks noGrp="1"/>
          </p:cNvSpPr>
          <p:nvPr>
            <p:ph type="sldNum" sz="quarter" idx="12"/>
          </p:nvPr>
        </p:nvSpPr>
        <p:spPr/>
        <p:txBody>
          <a:bodyPr/>
          <a:lstStyle/>
          <a:p>
            <a:fld id="{7DAC6916-1B79-4AE3-9D9C-A4FEBC9B3278}" type="slidenum">
              <a:rPr lang="en-IN" smtClean="0"/>
              <a:t>‹#›</a:t>
            </a:fld>
            <a:endParaRPr lang="en-IN"/>
          </a:p>
        </p:txBody>
      </p:sp>
    </p:spTree>
    <p:extLst>
      <p:ext uri="{BB962C8B-B14F-4D97-AF65-F5344CB8AC3E}">
        <p14:creationId xmlns:p14="http://schemas.microsoft.com/office/powerpoint/2010/main" val="1061371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00A3-E098-4929-8891-100CC3B61C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CE5EF0-F131-4456-BCAC-F3661E4F60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52C974-324E-4AE1-9125-75CC4CC6E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20A309-4940-4CA0-96C9-27EE2718BE23}"/>
              </a:ext>
            </a:extLst>
          </p:cNvPr>
          <p:cNvSpPr>
            <a:spLocks noGrp="1"/>
          </p:cNvSpPr>
          <p:nvPr>
            <p:ph type="dt" sz="half" idx="10"/>
          </p:nvPr>
        </p:nvSpPr>
        <p:spPr/>
        <p:txBody>
          <a:bodyPr/>
          <a:lstStyle/>
          <a:p>
            <a:fld id="{749930B3-7D1C-43FF-A7DC-C886BE85CC11}" type="datetimeFigureOut">
              <a:rPr lang="en-IN" smtClean="0"/>
              <a:t>16-11-2024</a:t>
            </a:fld>
            <a:endParaRPr lang="en-IN"/>
          </a:p>
        </p:txBody>
      </p:sp>
      <p:sp>
        <p:nvSpPr>
          <p:cNvPr id="6" name="Footer Placeholder 5">
            <a:extLst>
              <a:ext uri="{FF2B5EF4-FFF2-40B4-BE49-F238E27FC236}">
                <a16:creationId xmlns:a16="http://schemas.microsoft.com/office/drawing/2014/main" id="{E6C3C94E-4B4A-4DFA-B21E-A8BDF9F8B7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0B8FCB-EE5F-41EF-8CBA-59C6E0FFBC37}"/>
              </a:ext>
            </a:extLst>
          </p:cNvPr>
          <p:cNvSpPr>
            <a:spLocks noGrp="1"/>
          </p:cNvSpPr>
          <p:nvPr>
            <p:ph type="sldNum" sz="quarter" idx="12"/>
          </p:nvPr>
        </p:nvSpPr>
        <p:spPr/>
        <p:txBody>
          <a:bodyPr/>
          <a:lstStyle/>
          <a:p>
            <a:fld id="{7DAC6916-1B79-4AE3-9D9C-A4FEBC9B3278}" type="slidenum">
              <a:rPr lang="en-IN" smtClean="0"/>
              <a:t>‹#›</a:t>
            </a:fld>
            <a:endParaRPr lang="en-IN"/>
          </a:p>
        </p:txBody>
      </p:sp>
    </p:spTree>
    <p:extLst>
      <p:ext uri="{BB962C8B-B14F-4D97-AF65-F5344CB8AC3E}">
        <p14:creationId xmlns:p14="http://schemas.microsoft.com/office/powerpoint/2010/main" val="3842455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F47C6A-E3BB-4DAF-A581-06FC4E2A0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A5E85-2366-4F6F-AF76-FBB58DE1B4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2D4A8D-1DE4-4C41-9597-6E99669E30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930B3-7D1C-43FF-A7DC-C886BE85CC11}" type="datetimeFigureOut">
              <a:rPr lang="en-IN" smtClean="0"/>
              <a:t>16-11-2024</a:t>
            </a:fld>
            <a:endParaRPr lang="en-IN"/>
          </a:p>
        </p:txBody>
      </p:sp>
      <p:sp>
        <p:nvSpPr>
          <p:cNvPr id="5" name="Footer Placeholder 4">
            <a:extLst>
              <a:ext uri="{FF2B5EF4-FFF2-40B4-BE49-F238E27FC236}">
                <a16:creationId xmlns:a16="http://schemas.microsoft.com/office/drawing/2014/main" id="{2337A651-3E65-459C-8D8F-A6D25B3D16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693241E-EE65-467E-94B2-DA59AE80D6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AC6916-1B79-4AE3-9D9C-A4FEBC9B3278}" type="slidenum">
              <a:rPr lang="en-IN" smtClean="0"/>
              <a:t>‹#›</a:t>
            </a:fld>
            <a:endParaRPr lang="en-IN"/>
          </a:p>
        </p:txBody>
      </p:sp>
    </p:spTree>
    <p:extLst>
      <p:ext uri="{BB962C8B-B14F-4D97-AF65-F5344CB8AC3E}">
        <p14:creationId xmlns:p14="http://schemas.microsoft.com/office/powerpoint/2010/main" val="1409412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31AB-DAC1-4137-A8E0-5891267C5A67}"/>
              </a:ext>
            </a:extLst>
          </p:cNvPr>
          <p:cNvSpPr>
            <a:spLocks noGrp="1"/>
          </p:cNvSpPr>
          <p:nvPr>
            <p:ph type="ctrTitle"/>
          </p:nvPr>
        </p:nvSpPr>
        <p:spPr/>
        <p:txBody>
          <a:bodyPr/>
          <a:lstStyle/>
          <a:p>
            <a:r>
              <a:rPr lang="en-US" dirty="0"/>
              <a:t>EHR</a:t>
            </a:r>
            <a:endParaRPr lang="en-IN" dirty="0"/>
          </a:p>
        </p:txBody>
      </p:sp>
      <p:sp>
        <p:nvSpPr>
          <p:cNvPr id="3" name="Subtitle 2">
            <a:extLst>
              <a:ext uri="{FF2B5EF4-FFF2-40B4-BE49-F238E27FC236}">
                <a16:creationId xmlns:a16="http://schemas.microsoft.com/office/drawing/2014/main" id="{1E884DDA-8E2C-45AC-8F68-5E0CCB050017}"/>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666279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EHR Benefit - Cost Savings</a:t>
            </a:r>
          </a:p>
        </p:txBody>
      </p:sp>
      <p:sp>
        <p:nvSpPr>
          <p:cNvPr id="3" name="Content Placeholder 2"/>
          <p:cNvSpPr>
            <a:spLocks noGrp="1"/>
          </p:cNvSpPr>
          <p:nvPr>
            <p:ph idx="1"/>
          </p:nvPr>
        </p:nvSpPr>
        <p:spPr/>
        <p:txBody>
          <a:bodyPr/>
          <a:lstStyle/>
          <a:p>
            <a:r>
              <a:t>Description: Reduced need for paper systems and administrative redundancy.</a:t>
            </a:r>
          </a:p>
          <a:p>
            <a:r>
              <a:t>Benefit: Long-term savings and efficient storage of medical records.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Global EHR Adoption</a:t>
            </a:r>
          </a:p>
        </p:txBody>
      </p:sp>
      <p:sp>
        <p:nvSpPr>
          <p:cNvPr id="3" name="Content Placeholder 2"/>
          <p:cNvSpPr>
            <a:spLocks noGrp="1"/>
          </p:cNvSpPr>
          <p:nvPr>
            <p:ph idx="1"/>
          </p:nvPr>
        </p:nvSpPr>
        <p:spPr/>
        <p:txBody>
          <a:bodyPr/>
          <a:lstStyle/>
          <a:p>
            <a:r>
              <a:t>Global Efforts: Governments pushing for standardized EHRs.</a:t>
            </a:r>
          </a:p>
          <a:p>
            <a:r>
              <a:t>Challenges: Cost and privacy barriers; security concerns in some regions.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EHR Regulations in the U.S.</a:t>
            </a:r>
          </a:p>
        </p:txBody>
      </p:sp>
      <p:sp>
        <p:nvSpPr>
          <p:cNvPr id="3" name="Content Placeholder 2"/>
          <p:cNvSpPr>
            <a:spLocks noGrp="1"/>
          </p:cNvSpPr>
          <p:nvPr>
            <p:ph idx="1"/>
          </p:nvPr>
        </p:nvSpPr>
        <p:spPr/>
        <p:txBody>
          <a:bodyPr/>
          <a:lstStyle/>
          <a:p>
            <a:r>
              <a:t>Overview: CMS and ONC set standards for EHR platforms.</a:t>
            </a:r>
          </a:p>
          <a:p>
            <a:r>
              <a:t>Requirements: Interoperability, data security, and meaningful use compliance.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EHR Standards and Interoperability</a:t>
            </a:r>
          </a:p>
        </p:txBody>
      </p:sp>
      <p:sp>
        <p:nvSpPr>
          <p:cNvPr id="3" name="Content Placeholder 2"/>
          <p:cNvSpPr>
            <a:spLocks noGrp="1"/>
          </p:cNvSpPr>
          <p:nvPr>
            <p:ph idx="1"/>
          </p:nvPr>
        </p:nvSpPr>
        <p:spPr/>
        <p:txBody>
          <a:bodyPr/>
          <a:lstStyle/>
          <a:p>
            <a:r>
              <a:t>Purpose of Standards: Facilitate seamless data exchange.</a:t>
            </a:r>
          </a:p>
          <a:p>
            <a:r>
              <a:t>Key Standards: HL7, FHIR, SMART Health IT, DICOM (European standards).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EHR vs. EMR (Electronic Medical Record)</a:t>
            </a:r>
          </a:p>
        </p:txBody>
      </p:sp>
      <p:sp>
        <p:nvSpPr>
          <p:cNvPr id="3" name="Content Placeholder 2"/>
          <p:cNvSpPr>
            <a:spLocks noGrp="1"/>
          </p:cNvSpPr>
          <p:nvPr>
            <p:ph idx="1"/>
          </p:nvPr>
        </p:nvSpPr>
        <p:spPr/>
        <p:txBody>
          <a:bodyPr/>
          <a:lstStyle/>
          <a:p>
            <a:r>
              <a:t>Distinction: EHR (comprehensive and shared) vs. EMR (limited to specific providers).</a:t>
            </a:r>
          </a:p>
          <a:p>
            <a:r>
              <a:t>Usage: ONC uses EHR exclusively.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EHRs vs. Paper Records</a:t>
            </a:r>
          </a:p>
        </p:txBody>
      </p:sp>
      <p:sp>
        <p:nvSpPr>
          <p:cNvPr id="3" name="Content Placeholder 2"/>
          <p:cNvSpPr>
            <a:spLocks noGrp="1"/>
          </p:cNvSpPr>
          <p:nvPr>
            <p:ph idx="1"/>
          </p:nvPr>
        </p:nvSpPr>
        <p:spPr/>
        <p:txBody>
          <a:bodyPr/>
          <a:lstStyle/>
          <a:p>
            <a:r>
              <a:t>Comparison of Key Aspects:</a:t>
            </a:r>
          </a:p>
          <a:p>
            <a:r>
              <a:t>- Time, environment, security, cost, access, readability/accuracy</a:t>
            </a:r>
          </a:p>
          <a:p>
            <a:r>
              <a:t>- Advantages and drawbacks for both methods.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Common Features of EHR Systems</a:t>
            </a:r>
          </a:p>
        </p:txBody>
      </p:sp>
      <p:sp>
        <p:nvSpPr>
          <p:cNvPr id="3" name="Content Placeholder 2"/>
          <p:cNvSpPr>
            <a:spLocks noGrp="1"/>
          </p:cNvSpPr>
          <p:nvPr>
            <p:ph idx="1"/>
          </p:nvPr>
        </p:nvSpPr>
        <p:spPr/>
        <p:txBody>
          <a:bodyPr/>
          <a:lstStyle/>
          <a:p>
            <a:r>
              <a:t>Patient Portals: Access for patients and secure data sharing.</a:t>
            </a:r>
          </a:p>
          <a:p>
            <a:r>
              <a:t>Order Management: Medication, diagnostic tests, and interaction alerts.</a:t>
            </a:r>
          </a:p>
          <a:p>
            <a:r>
              <a:t>Workflow Management: Scheduling, clinician coordination.</a:t>
            </a:r>
          </a:p>
          <a:p>
            <a:r>
              <a:t>Administrative Support: Coding for clinical, financial, and service claims.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93A7-CB96-4B89-A173-E1E8A91B33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E52A6E-D466-462D-B86B-5A185ACB80E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B5040E7-50C0-4953-99F6-06BE55FBCEF3}"/>
              </a:ext>
            </a:extLst>
          </p:cNvPr>
          <p:cNvPicPr>
            <a:picLocks noChangeAspect="1"/>
          </p:cNvPicPr>
          <p:nvPr/>
        </p:nvPicPr>
        <p:blipFill>
          <a:blip r:embed="rId2"/>
          <a:stretch>
            <a:fillRect/>
          </a:stretch>
        </p:blipFill>
        <p:spPr>
          <a:xfrm>
            <a:off x="641926" y="441728"/>
            <a:ext cx="10908147" cy="5952526"/>
          </a:xfrm>
          <a:prstGeom prst="rect">
            <a:avLst/>
          </a:prstGeom>
        </p:spPr>
      </p:pic>
    </p:spTree>
    <p:extLst>
      <p:ext uri="{BB962C8B-B14F-4D97-AF65-F5344CB8AC3E}">
        <p14:creationId xmlns:p14="http://schemas.microsoft.com/office/powerpoint/2010/main" val="1424570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F737-0F58-469C-B8BC-84B53336B8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42C9FC-8259-44EF-9610-E7A017B7A20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DD1B9FA-0571-4149-8BE4-3986152EA63F}"/>
              </a:ext>
            </a:extLst>
          </p:cNvPr>
          <p:cNvPicPr>
            <a:picLocks noChangeAspect="1"/>
          </p:cNvPicPr>
          <p:nvPr/>
        </p:nvPicPr>
        <p:blipFill>
          <a:blip r:embed="rId2"/>
          <a:stretch>
            <a:fillRect/>
          </a:stretch>
        </p:blipFill>
        <p:spPr>
          <a:xfrm>
            <a:off x="-1" y="-1"/>
            <a:ext cx="12192001" cy="6972383"/>
          </a:xfrm>
          <a:prstGeom prst="rect">
            <a:avLst/>
          </a:prstGeom>
        </p:spPr>
      </p:pic>
    </p:spTree>
    <p:extLst>
      <p:ext uri="{BB962C8B-B14F-4D97-AF65-F5344CB8AC3E}">
        <p14:creationId xmlns:p14="http://schemas.microsoft.com/office/powerpoint/2010/main" val="505157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C917D-001F-4FFB-B303-AE4C2978D9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7B61DF-59DF-4D22-8459-1F4D9A8634B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D91D3D9-C9DE-445D-BA50-2AA13C6C01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7959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95501-ED10-4FA6-BF2F-D854788D788A}"/>
            </a:ext>
          </a:extLst>
        </p:cNvPr>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1761A141-F55F-57E9-0027-422D7AC1A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7578" y="2259974"/>
            <a:ext cx="4037428" cy="403742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descr="A close-up of a logo&#10;&#10;Description automatically generated">
            <a:extLst>
              <a:ext uri="{FF2B5EF4-FFF2-40B4-BE49-F238E27FC236}">
                <a16:creationId xmlns:a16="http://schemas.microsoft.com/office/drawing/2014/main" id="{2D06F8B5-D3AA-0725-ACAB-2E756E952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067" y="684069"/>
            <a:ext cx="2716662" cy="940927"/>
          </a:xfrm>
          <a:prstGeom prst="rect">
            <a:avLst/>
          </a:prstGeom>
        </p:spPr>
      </p:pic>
      <p:pic>
        <p:nvPicPr>
          <p:cNvPr id="6" name="Picture 5" descr="A blue and white logo&#10;&#10;Description automatically generated">
            <a:extLst>
              <a:ext uri="{FF2B5EF4-FFF2-40B4-BE49-F238E27FC236}">
                <a16:creationId xmlns:a16="http://schemas.microsoft.com/office/drawing/2014/main" id="{B28BA77C-9D25-715C-696A-DA54DCCDAC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9273" y="684068"/>
            <a:ext cx="2387603" cy="940927"/>
          </a:xfrm>
          <a:prstGeom prst="rect">
            <a:avLst/>
          </a:prstGeom>
        </p:spPr>
      </p:pic>
      <p:sp>
        <p:nvSpPr>
          <p:cNvPr id="7" name="Title 1">
            <a:extLst>
              <a:ext uri="{FF2B5EF4-FFF2-40B4-BE49-F238E27FC236}">
                <a16:creationId xmlns:a16="http://schemas.microsoft.com/office/drawing/2014/main" id="{71D44C19-2B5A-717A-C8A4-AC4203466402}"/>
              </a:ext>
            </a:extLst>
          </p:cNvPr>
          <p:cNvSpPr>
            <a:spLocks noGrp="1"/>
          </p:cNvSpPr>
          <p:nvPr>
            <p:ph type="title"/>
          </p:nvPr>
        </p:nvSpPr>
        <p:spPr>
          <a:xfrm>
            <a:off x="1066994" y="2912882"/>
            <a:ext cx="5199933" cy="2055591"/>
          </a:xfrm>
        </p:spPr>
        <p:txBody>
          <a:bodyPr>
            <a:normAutofit/>
          </a:bodyPr>
          <a:lstStyle/>
          <a:p>
            <a:pPr algn="ctr"/>
            <a:r>
              <a:rPr lang="en-US" sz="3200" dirty="0"/>
              <a:t>Scan the code to secure your attendance – </a:t>
            </a:r>
            <a:r>
              <a:rPr lang="en-US" sz="3200" dirty="0">
                <a:solidFill>
                  <a:srgbClr val="FF0000"/>
                </a:solidFill>
              </a:rPr>
              <a:t>no scans</a:t>
            </a:r>
            <a:r>
              <a:rPr lang="en-US" sz="3200" dirty="0"/>
              <a:t>, no proof you were here!</a:t>
            </a:r>
            <a:endParaRPr lang="en-US" sz="6000" dirty="0"/>
          </a:p>
        </p:txBody>
      </p:sp>
    </p:spTree>
    <p:extLst>
      <p:ext uri="{BB962C8B-B14F-4D97-AF65-F5344CB8AC3E}">
        <p14:creationId xmlns:p14="http://schemas.microsoft.com/office/powerpoint/2010/main" val="2966875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4AE9-7B3F-4265-BA3B-5874D4DFC7E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7D3261-4581-47B0-BDEF-43F28CFE92E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6B7EC0E-48D2-496E-A4A8-954C3DC74D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0756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907D-82FA-4365-9FEB-FA60EB2237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A80943-1B39-45D0-8682-1115F8C4BD9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724D0FA-17B7-4A5F-AC2D-417EC98058D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7308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1D7E-9A07-416A-A36B-934F48BA25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E308FC-EABD-4A52-904C-83140C6FDD8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6AA74D2-D832-41DC-9796-E3765A739F46}"/>
              </a:ext>
            </a:extLst>
          </p:cNvPr>
          <p:cNvPicPr>
            <a:picLocks noChangeAspect="1"/>
          </p:cNvPicPr>
          <p:nvPr/>
        </p:nvPicPr>
        <p:blipFill>
          <a:blip r:embed="rId2"/>
          <a:stretch>
            <a:fillRect/>
          </a:stretch>
        </p:blipFill>
        <p:spPr>
          <a:xfrm>
            <a:off x="761591" y="365125"/>
            <a:ext cx="11279475" cy="5949950"/>
          </a:xfrm>
          <a:prstGeom prst="rect">
            <a:avLst/>
          </a:prstGeom>
        </p:spPr>
      </p:pic>
    </p:spTree>
    <p:extLst>
      <p:ext uri="{BB962C8B-B14F-4D97-AF65-F5344CB8AC3E}">
        <p14:creationId xmlns:p14="http://schemas.microsoft.com/office/powerpoint/2010/main" val="4128355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7BE7-2125-452F-A46D-ECAFECFFAC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F62FCD-30E3-4CDF-9A90-A85B2949566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B03FEB6-0BA2-4E42-813E-0E64AB474612}"/>
              </a:ext>
            </a:extLst>
          </p:cNvPr>
          <p:cNvPicPr>
            <a:picLocks noChangeAspect="1"/>
          </p:cNvPicPr>
          <p:nvPr/>
        </p:nvPicPr>
        <p:blipFill>
          <a:blip r:embed="rId2"/>
          <a:stretch>
            <a:fillRect/>
          </a:stretch>
        </p:blipFill>
        <p:spPr>
          <a:xfrm>
            <a:off x="686045" y="0"/>
            <a:ext cx="10819910" cy="6858000"/>
          </a:xfrm>
          <a:prstGeom prst="rect">
            <a:avLst/>
          </a:prstGeom>
        </p:spPr>
      </p:pic>
    </p:spTree>
    <p:extLst>
      <p:ext uri="{BB962C8B-B14F-4D97-AF65-F5344CB8AC3E}">
        <p14:creationId xmlns:p14="http://schemas.microsoft.com/office/powerpoint/2010/main" val="3456930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0A46-54B9-4DA5-9A90-6EFB2F14E8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4CD0F1-4E37-4C12-9D70-551B57885EF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EDDD01C-C524-4EE4-9A2A-AB3CC6D48C06}"/>
              </a:ext>
            </a:extLst>
          </p:cNvPr>
          <p:cNvPicPr>
            <a:picLocks noChangeAspect="1"/>
          </p:cNvPicPr>
          <p:nvPr/>
        </p:nvPicPr>
        <p:blipFill>
          <a:blip r:embed="rId2"/>
          <a:stretch>
            <a:fillRect/>
          </a:stretch>
        </p:blipFill>
        <p:spPr>
          <a:xfrm>
            <a:off x="614429" y="0"/>
            <a:ext cx="10963141" cy="6858000"/>
          </a:xfrm>
          <a:prstGeom prst="rect">
            <a:avLst/>
          </a:prstGeom>
        </p:spPr>
      </p:pic>
    </p:spTree>
    <p:extLst>
      <p:ext uri="{BB962C8B-B14F-4D97-AF65-F5344CB8AC3E}">
        <p14:creationId xmlns:p14="http://schemas.microsoft.com/office/powerpoint/2010/main" val="2947696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E8855-E6C1-45D1-99BF-DE0BE4345D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E697BF-BE77-4260-82CF-790BB4CA6E5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7BDF759-6105-4D3F-BBEE-A37D8ABBA16B}"/>
              </a:ext>
            </a:extLst>
          </p:cNvPr>
          <p:cNvPicPr>
            <a:picLocks noChangeAspect="1"/>
          </p:cNvPicPr>
          <p:nvPr/>
        </p:nvPicPr>
        <p:blipFill>
          <a:blip r:embed="rId2"/>
          <a:stretch>
            <a:fillRect/>
          </a:stretch>
        </p:blipFill>
        <p:spPr>
          <a:xfrm>
            <a:off x="76200" y="0"/>
            <a:ext cx="12192000" cy="6858000"/>
          </a:xfrm>
          <a:prstGeom prst="rect">
            <a:avLst/>
          </a:prstGeom>
        </p:spPr>
      </p:pic>
    </p:spTree>
    <p:extLst>
      <p:ext uri="{BB962C8B-B14F-4D97-AF65-F5344CB8AC3E}">
        <p14:creationId xmlns:p14="http://schemas.microsoft.com/office/powerpoint/2010/main" val="3695340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3828-BD67-4454-8639-25B98F43B4CA}"/>
              </a:ext>
            </a:extLst>
          </p:cNvPr>
          <p:cNvSpPr>
            <a:spLocks noGrp="1"/>
          </p:cNvSpPr>
          <p:nvPr>
            <p:ph type="title"/>
          </p:nvPr>
        </p:nvSpPr>
        <p:spPr/>
        <p:txBody>
          <a:bodyPr/>
          <a:lstStyle/>
          <a:p>
            <a:r>
              <a:rPr lang="en-US" dirty="0"/>
              <a:t>NLP</a:t>
            </a:r>
            <a:endParaRPr lang="en-IN" dirty="0"/>
          </a:p>
        </p:txBody>
      </p:sp>
      <p:sp>
        <p:nvSpPr>
          <p:cNvPr id="3" name="Content Placeholder 2">
            <a:extLst>
              <a:ext uri="{FF2B5EF4-FFF2-40B4-BE49-F238E27FC236}">
                <a16:creationId xmlns:a16="http://schemas.microsoft.com/office/drawing/2014/main" id="{68359628-EEBC-41DC-ABB2-2B098D89EA67}"/>
              </a:ext>
            </a:extLst>
          </p:cNvPr>
          <p:cNvSpPr>
            <a:spLocks noGrp="1"/>
          </p:cNvSpPr>
          <p:nvPr>
            <p:ph idx="1"/>
          </p:nvPr>
        </p:nvSpPr>
        <p:spPr/>
        <p:txBody>
          <a:bodyPr/>
          <a:lstStyle/>
          <a:p>
            <a:r>
              <a:rPr lang="en-US" dirty="0"/>
              <a:t>Natural Language Processing or NLP is a field of Artificial Intelligence that gives the machines the </a:t>
            </a:r>
          </a:p>
          <a:p>
            <a:r>
              <a:rPr lang="en-US" dirty="0"/>
              <a:t>ability to read, </a:t>
            </a:r>
          </a:p>
          <a:p>
            <a:r>
              <a:rPr lang="en-US" dirty="0"/>
              <a:t>understand </a:t>
            </a:r>
          </a:p>
          <a:p>
            <a:r>
              <a:rPr lang="en-US" dirty="0"/>
              <a:t>and derive meaning from human languages.</a:t>
            </a:r>
            <a:endParaRPr lang="en-IN" dirty="0"/>
          </a:p>
        </p:txBody>
      </p:sp>
    </p:spTree>
    <p:extLst>
      <p:ext uri="{BB962C8B-B14F-4D97-AF65-F5344CB8AC3E}">
        <p14:creationId xmlns:p14="http://schemas.microsoft.com/office/powerpoint/2010/main" val="243904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2575-5CA2-4D26-83B1-3393D939493C}"/>
              </a:ext>
            </a:extLst>
          </p:cNvPr>
          <p:cNvSpPr>
            <a:spLocks noGrp="1"/>
          </p:cNvSpPr>
          <p:nvPr>
            <p:ph type="title"/>
          </p:nvPr>
        </p:nvSpPr>
        <p:spPr/>
        <p:txBody>
          <a:bodyPr/>
          <a:lstStyle/>
          <a:p>
            <a:r>
              <a:rPr lang="en-US" dirty="0"/>
              <a:t>NLP</a:t>
            </a:r>
            <a:endParaRPr lang="en-IN" dirty="0"/>
          </a:p>
        </p:txBody>
      </p:sp>
      <p:sp>
        <p:nvSpPr>
          <p:cNvPr id="3" name="Content Placeholder 2">
            <a:extLst>
              <a:ext uri="{FF2B5EF4-FFF2-40B4-BE49-F238E27FC236}">
                <a16:creationId xmlns:a16="http://schemas.microsoft.com/office/drawing/2014/main" id="{D2CD85B8-6823-4462-80AE-A8949B0B8B7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B90B049-D05C-41F3-8DE2-AB2DC22E0E3A}"/>
              </a:ext>
            </a:extLst>
          </p:cNvPr>
          <p:cNvPicPr>
            <a:picLocks noChangeAspect="1"/>
          </p:cNvPicPr>
          <p:nvPr/>
        </p:nvPicPr>
        <p:blipFill>
          <a:blip r:embed="rId2"/>
          <a:stretch>
            <a:fillRect/>
          </a:stretch>
        </p:blipFill>
        <p:spPr>
          <a:xfrm>
            <a:off x="276224" y="66676"/>
            <a:ext cx="11915775" cy="6738188"/>
          </a:xfrm>
          <a:prstGeom prst="rect">
            <a:avLst/>
          </a:prstGeom>
        </p:spPr>
      </p:pic>
    </p:spTree>
    <p:extLst>
      <p:ext uri="{BB962C8B-B14F-4D97-AF65-F5344CB8AC3E}">
        <p14:creationId xmlns:p14="http://schemas.microsoft.com/office/powerpoint/2010/main" val="2851846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D3B33-F928-4732-937B-88ABCCCA6660}"/>
              </a:ext>
            </a:extLst>
          </p:cNvPr>
          <p:cNvPicPr>
            <a:picLocks noChangeAspect="1"/>
          </p:cNvPicPr>
          <p:nvPr/>
        </p:nvPicPr>
        <p:blipFill>
          <a:blip r:embed="rId2"/>
          <a:stretch>
            <a:fillRect/>
          </a:stretch>
        </p:blipFill>
        <p:spPr>
          <a:xfrm>
            <a:off x="2371205" y="571101"/>
            <a:ext cx="7449590" cy="5715798"/>
          </a:xfrm>
          <a:prstGeom prst="rect">
            <a:avLst/>
          </a:prstGeom>
        </p:spPr>
      </p:pic>
    </p:spTree>
    <p:extLst>
      <p:ext uri="{BB962C8B-B14F-4D97-AF65-F5344CB8AC3E}">
        <p14:creationId xmlns:p14="http://schemas.microsoft.com/office/powerpoint/2010/main" val="3519002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4C3B7-4B01-44E2-8B44-F00CAEC0F9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47A4494-48E6-4069-BB8D-D26478D3B5B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3FFF7CC-0D62-4A04-BD9B-492A89CEA8D2}"/>
              </a:ext>
            </a:extLst>
          </p:cNvPr>
          <p:cNvPicPr>
            <a:picLocks noChangeAspect="1"/>
          </p:cNvPicPr>
          <p:nvPr/>
        </p:nvPicPr>
        <p:blipFill>
          <a:blip r:embed="rId2"/>
          <a:stretch>
            <a:fillRect/>
          </a:stretch>
        </p:blipFill>
        <p:spPr>
          <a:xfrm>
            <a:off x="0" y="0"/>
            <a:ext cx="12192000" cy="6762750"/>
          </a:xfrm>
          <a:prstGeom prst="rect">
            <a:avLst/>
          </a:prstGeom>
        </p:spPr>
      </p:pic>
    </p:spTree>
    <p:extLst>
      <p:ext uri="{BB962C8B-B14F-4D97-AF65-F5344CB8AC3E}">
        <p14:creationId xmlns:p14="http://schemas.microsoft.com/office/powerpoint/2010/main" val="1503877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 to EHR</a:t>
            </a:r>
          </a:p>
        </p:txBody>
      </p:sp>
      <p:sp>
        <p:nvSpPr>
          <p:cNvPr id="3" name="Content Placeholder 2"/>
          <p:cNvSpPr>
            <a:spLocks noGrp="1"/>
          </p:cNvSpPr>
          <p:nvPr>
            <p:ph idx="1"/>
          </p:nvPr>
        </p:nvSpPr>
        <p:spPr/>
        <p:txBody>
          <a:bodyPr/>
          <a:lstStyle/>
          <a:p>
            <a:r>
              <a:rPr dirty="0"/>
              <a:t>Definition: EHR is an individual's official health document shared among multiple facilities and agencies.</a:t>
            </a:r>
          </a:p>
          <a:p>
            <a:r>
              <a:rPr dirty="0"/>
              <a:t>Importance: Growing influence due to digitalization and mobile access demands.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0BA1-A568-4588-8AA0-62AA81FBC10C}"/>
              </a:ext>
            </a:extLst>
          </p:cNvPr>
          <p:cNvSpPr>
            <a:spLocks noGrp="1"/>
          </p:cNvSpPr>
          <p:nvPr>
            <p:ph type="title"/>
          </p:nvPr>
        </p:nvSpPr>
        <p:spPr/>
        <p:txBody>
          <a:bodyPr/>
          <a:lstStyle/>
          <a:p>
            <a:r>
              <a:rPr lang="en-US" dirty="0"/>
              <a:t>NLP in HealthCare</a:t>
            </a:r>
            <a:endParaRPr lang="en-IN" dirty="0"/>
          </a:p>
        </p:txBody>
      </p:sp>
      <p:sp>
        <p:nvSpPr>
          <p:cNvPr id="3" name="Content Placeholder 2">
            <a:extLst>
              <a:ext uri="{FF2B5EF4-FFF2-40B4-BE49-F238E27FC236}">
                <a16:creationId xmlns:a16="http://schemas.microsoft.com/office/drawing/2014/main" id="{4FFDE702-0487-4A4A-9D09-317A8D1F47FC}"/>
              </a:ext>
            </a:extLst>
          </p:cNvPr>
          <p:cNvSpPr>
            <a:spLocks noGrp="1"/>
          </p:cNvSpPr>
          <p:nvPr>
            <p:ph idx="1"/>
          </p:nvPr>
        </p:nvSpPr>
        <p:spPr/>
        <p:txBody>
          <a:bodyPr/>
          <a:lstStyle/>
          <a:p>
            <a:r>
              <a:rPr lang="en-US" dirty="0"/>
              <a:t>NLP is particularly booming in the </a:t>
            </a:r>
            <a:r>
              <a:rPr lang="en-US" b="1" dirty="0"/>
              <a:t>healthcare industry</a:t>
            </a:r>
            <a:r>
              <a:rPr lang="en-US" dirty="0"/>
              <a:t>. </a:t>
            </a:r>
          </a:p>
          <a:p>
            <a:r>
              <a:rPr lang="en-US" dirty="0"/>
              <a:t>This technology is improving care delivery, disease diagnosis and bringing costs down while healthcare organizations are going through a growing adoption of electronic health records. </a:t>
            </a:r>
          </a:p>
          <a:p>
            <a:r>
              <a:rPr lang="en-US" dirty="0"/>
              <a:t>The fact that clinical documentation can be improved means that patients can be better understood and benefited through better healthcare. </a:t>
            </a:r>
          </a:p>
          <a:p>
            <a:r>
              <a:rPr lang="en-US" dirty="0"/>
              <a:t>The goal should be to optimize their experience, and several organizations are already working on this.</a:t>
            </a:r>
            <a:endParaRPr lang="en-IN" dirty="0"/>
          </a:p>
        </p:txBody>
      </p:sp>
    </p:spTree>
    <p:extLst>
      <p:ext uri="{BB962C8B-B14F-4D97-AF65-F5344CB8AC3E}">
        <p14:creationId xmlns:p14="http://schemas.microsoft.com/office/powerpoint/2010/main" val="2345388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3C906-AA8A-403A-870E-B67039037467}"/>
              </a:ext>
            </a:extLst>
          </p:cNvPr>
          <p:cNvSpPr>
            <a:spLocks noGrp="1"/>
          </p:cNvSpPr>
          <p:nvPr>
            <p:ph type="title"/>
          </p:nvPr>
        </p:nvSpPr>
        <p:spPr/>
        <p:txBody>
          <a:bodyPr/>
          <a:lstStyle/>
          <a:p>
            <a:r>
              <a:rPr lang="en-US" b="1" dirty="0"/>
              <a:t>EHR Data Mapping Exercise:</a:t>
            </a:r>
            <a:endParaRPr lang="en-IN" dirty="0"/>
          </a:p>
        </p:txBody>
      </p:sp>
      <p:sp>
        <p:nvSpPr>
          <p:cNvPr id="3" name="Content Placeholder 2">
            <a:extLst>
              <a:ext uri="{FF2B5EF4-FFF2-40B4-BE49-F238E27FC236}">
                <a16:creationId xmlns:a16="http://schemas.microsoft.com/office/drawing/2014/main" id="{AA66677E-F728-4F68-96F2-772E7CA489CC}"/>
              </a:ext>
            </a:extLst>
          </p:cNvPr>
          <p:cNvSpPr>
            <a:spLocks noGrp="1"/>
          </p:cNvSpPr>
          <p:nvPr>
            <p:ph idx="1"/>
          </p:nvPr>
        </p:nvSpPr>
        <p:spPr/>
        <p:txBody>
          <a:bodyPr/>
          <a:lstStyle/>
          <a:p>
            <a:r>
              <a:rPr lang="en-US" b="1" dirty="0"/>
              <a:t>Activity:</a:t>
            </a:r>
            <a:r>
              <a:rPr lang="en-US" dirty="0"/>
              <a:t> Have students work in groups to map out all the types of data included in an EHR. Each group can categorize information (like personal data, medical history, medications) and present their organization and rationale.</a:t>
            </a:r>
          </a:p>
          <a:p>
            <a:r>
              <a:rPr lang="en-US" b="1" dirty="0"/>
              <a:t>Objective:</a:t>
            </a:r>
            <a:r>
              <a:rPr lang="en-US" dirty="0"/>
              <a:t> To understand the types of data in EHRs and how they support patient care and decision-making.</a:t>
            </a:r>
          </a:p>
          <a:p>
            <a:endParaRPr lang="en-IN" dirty="0"/>
          </a:p>
        </p:txBody>
      </p:sp>
    </p:spTree>
    <p:extLst>
      <p:ext uri="{BB962C8B-B14F-4D97-AF65-F5344CB8AC3E}">
        <p14:creationId xmlns:p14="http://schemas.microsoft.com/office/powerpoint/2010/main" val="3017694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F3B88-883D-4928-910B-7EAACF40C211}"/>
              </a:ext>
            </a:extLst>
          </p:cNvPr>
          <p:cNvSpPr>
            <a:spLocks noGrp="1"/>
          </p:cNvSpPr>
          <p:nvPr>
            <p:ph type="title"/>
          </p:nvPr>
        </p:nvSpPr>
        <p:spPr/>
        <p:txBody>
          <a:bodyPr/>
          <a:lstStyle/>
          <a:p>
            <a:r>
              <a:rPr lang="en-US" dirty="0"/>
              <a:t>CDS</a:t>
            </a:r>
            <a:endParaRPr lang="en-IN" dirty="0"/>
          </a:p>
        </p:txBody>
      </p:sp>
      <p:sp>
        <p:nvSpPr>
          <p:cNvPr id="3" name="Content Placeholder 2">
            <a:extLst>
              <a:ext uri="{FF2B5EF4-FFF2-40B4-BE49-F238E27FC236}">
                <a16:creationId xmlns:a16="http://schemas.microsoft.com/office/drawing/2014/main" id="{69EBC0F9-D467-4352-8BCD-269CD4AC003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5FF3264-0539-4905-91CD-4B1B6583D490}"/>
              </a:ext>
            </a:extLst>
          </p:cNvPr>
          <p:cNvPicPr>
            <a:picLocks noChangeAspect="1"/>
          </p:cNvPicPr>
          <p:nvPr/>
        </p:nvPicPr>
        <p:blipFill>
          <a:blip r:embed="rId2"/>
          <a:stretch>
            <a:fillRect/>
          </a:stretch>
        </p:blipFill>
        <p:spPr>
          <a:xfrm>
            <a:off x="695326" y="1419161"/>
            <a:ext cx="11088748" cy="4991163"/>
          </a:xfrm>
          <a:prstGeom prst="rect">
            <a:avLst/>
          </a:prstGeom>
        </p:spPr>
      </p:pic>
    </p:spTree>
    <p:extLst>
      <p:ext uri="{BB962C8B-B14F-4D97-AF65-F5344CB8AC3E}">
        <p14:creationId xmlns:p14="http://schemas.microsoft.com/office/powerpoint/2010/main" val="1329254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2ABA-BEF3-4B85-9368-31D90D4E61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C5667B-AB37-4295-A29F-71AFF9D29AE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28D663C-5004-4E3E-9441-FE5C10E6E1D0}"/>
              </a:ext>
            </a:extLst>
          </p:cNvPr>
          <p:cNvPicPr>
            <a:picLocks noChangeAspect="1"/>
          </p:cNvPicPr>
          <p:nvPr/>
        </p:nvPicPr>
        <p:blipFill>
          <a:blip r:embed="rId2"/>
          <a:stretch>
            <a:fillRect/>
          </a:stretch>
        </p:blipFill>
        <p:spPr>
          <a:xfrm>
            <a:off x="17662" y="0"/>
            <a:ext cx="12156676" cy="6858000"/>
          </a:xfrm>
          <a:prstGeom prst="rect">
            <a:avLst/>
          </a:prstGeom>
        </p:spPr>
      </p:pic>
    </p:spTree>
    <p:extLst>
      <p:ext uri="{BB962C8B-B14F-4D97-AF65-F5344CB8AC3E}">
        <p14:creationId xmlns:p14="http://schemas.microsoft.com/office/powerpoint/2010/main" val="908339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FCF8-4DBF-4BE0-878B-4FBB36CCC6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19E0FE-91F6-4B5D-92CC-C2B054A2353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6A943E2-AD95-422C-8B98-43CB197766A0}"/>
              </a:ext>
            </a:extLst>
          </p:cNvPr>
          <p:cNvPicPr>
            <a:picLocks noChangeAspect="1"/>
          </p:cNvPicPr>
          <p:nvPr/>
        </p:nvPicPr>
        <p:blipFill>
          <a:blip r:embed="rId2"/>
          <a:stretch>
            <a:fillRect/>
          </a:stretch>
        </p:blipFill>
        <p:spPr>
          <a:xfrm>
            <a:off x="606436" y="0"/>
            <a:ext cx="10979127" cy="6858000"/>
          </a:xfrm>
          <a:prstGeom prst="rect">
            <a:avLst/>
          </a:prstGeom>
        </p:spPr>
      </p:pic>
    </p:spTree>
    <p:extLst>
      <p:ext uri="{BB962C8B-B14F-4D97-AF65-F5344CB8AC3E}">
        <p14:creationId xmlns:p14="http://schemas.microsoft.com/office/powerpoint/2010/main" val="826758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030841-D986-445E-9728-FF44AC07B08B}"/>
              </a:ext>
            </a:extLst>
          </p:cNvPr>
          <p:cNvPicPr>
            <a:picLocks noChangeAspect="1"/>
          </p:cNvPicPr>
          <p:nvPr/>
        </p:nvPicPr>
        <p:blipFill>
          <a:blip r:embed="rId2"/>
          <a:stretch>
            <a:fillRect/>
          </a:stretch>
        </p:blipFill>
        <p:spPr>
          <a:xfrm>
            <a:off x="2516700" y="-104775"/>
            <a:ext cx="5615549" cy="6858000"/>
          </a:xfrm>
          <a:prstGeom prst="rect">
            <a:avLst/>
          </a:prstGeom>
        </p:spPr>
      </p:pic>
    </p:spTree>
    <p:extLst>
      <p:ext uri="{BB962C8B-B14F-4D97-AF65-F5344CB8AC3E}">
        <p14:creationId xmlns:p14="http://schemas.microsoft.com/office/powerpoint/2010/main" val="290141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512C31-FAE8-4BE2-BF1C-6CB99F9AE21A}"/>
              </a:ext>
            </a:extLst>
          </p:cNvPr>
          <p:cNvPicPr>
            <a:picLocks noChangeAspect="1"/>
          </p:cNvPicPr>
          <p:nvPr/>
        </p:nvPicPr>
        <p:blipFill>
          <a:blip r:embed="rId2"/>
          <a:stretch>
            <a:fillRect/>
          </a:stretch>
        </p:blipFill>
        <p:spPr>
          <a:xfrm>
            <a:off x="0" y="861917"/>
            <a:ext cx="12192000" cy="5134165"/>
          </a:xfrm>
          <a:prstGeom prst="rect">
            <a:avLst/>
          </a:prstGeom>
        </p:spPr>
      </p:pic>
    </p:spTree>
    <p:extLst>
      <p:ext uri="{BB962C8B-B14F-4D97-AF65-F5344CB8AC3E}">
        <p14:creationId xmlns:p14="http://schemas.microsoft.com/office/powerpoint/2010/main" val="3299471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74C7D1-3748-4B4C-83AD-86CC2C19130A}"/>
              </a:ext>
            </a:extLst>
          </p:cNvPr>
          <p:cNvPicPr>
            <a:picLocks noChangeAspect="1"/>
          </p:cNvPicPr>
          <p:nvPr/>
        </p:nvPicPr>
        <p:blipFill>
          <a:blip r:embed="rId2"/>
          <a:stretch>
            <a:fillRect/>
          </a:stretch>
        </p:blipFill>
        <p:spPr>
          <a:xfrm>
            <a:off x="0" y="23626"/>
            <a:ext cx="12192000" cy="6810747"/>
          </a:xfrm>
          <a:prstGeom prst="rect">
            <a:avLst/>
          </a:prstGeom>
        </p:spPr>
      </p:pic>
    </p:spTree>
    <p:extLst>
      <p:ext uri="{BB962C8B-B14F-4D97-AF65-F5344CB8AC3E}">
        <p14:creationId xmlns:p14="http://schemas.microsoft.com/office/powerpoint/2010/main" val="3769334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33D85A-3E8E-4B7D-9BF4-7992821990C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08526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188628-CD39-41D6-87D8-EC6D9E7C4CA7}"/>
              </a:ext>
            </a:extLst>
          </p:cNvPr>
          <p:cNvPicPr>
            <a:picLocks noChangeAspect="1"/>
          </p:cNvPicPr>
          <p:nvPr/>
        </p:nvPicPr>
        <p:blipFill>
          <a:blip r:embed="rId2"/>
          <a:stretch>
            <a:fillRect/>
          </a:stretch>
        </p:blipFill>
        <p:spPr>
          <a:xfrm>
            <a:off x="73770" y="0"/>
            <a:ext cx="12044460" cy="6858000"/>
          </a:xfrm>
          <a:prstGeom prst="rect">
            <a:avLst/>
          </a:prstGeom>
        </p:spPr>
      </p:pic>
    </p:spTree>
    <p:extLst>
      <p:ext uri="{BB962C8B-B14F-4D97-AF65-F5344CB8AC3E}">
        <p14:creationId xmlns:p14="http://schemas.microsoft.com/office/powerpoint/2010/main" val="259031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Typical Data Included in EHRs</a:t>
            </a:r>
          </a:p>
        </p:txBody>
      </p:sp>
      <p:sp>
        <p:nvSpPr>
          <p:cNvPr id="3" name="Content Placeholder 2"/>
          <p:cNvSpPr>
            <a:spLocks noGrp="1"/>
          </p:cNvSpPr>
          <p:nvPr>
            <p:ph idx="1"/>
          </p:nvPr>
        </p:nvSpPr>
        <p:spPr/>
        <p:txBody>
          <a:bodyPr/>
          <a:lstStyle/>
          <a:p>
            <a:r>
              <a:t>Key Elements of EHRs:</a:t>
            </a:r>
          </a:p>
          <a:p>
            <a:r>
              <a:t>- Contact information</a:t>
            </a:r>
          </a:p>
          <a:p>
            <a:r>
              <a:t>- Visits to healthcare professionals</a:t>
            </a:r>
          </a:p>
          <a:p>
            <a:r>
              <a:t>- Allergies, vital signs, lab/radiology results</a:t>
            </a:r>
          </a:p>
          <a:p>
            <a:r>
              <a:t>- Family medical history, immunizations, medications, surgeries</a:t>
            </a:r>
          </a:p>
          <a:p>
            <a:r>
              <a:t>- Insurance information, hospitalization records, attached medical images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8F8553-9083-47A4-9F8C-FD381A54CF6A}"/>
              </a:ext>
            </a:extLst>
          </p:cNvPr>
          <p:cNvPicPr>
            <a:picLocks noChangeAspect="1"/>
          </p:cNvPicPr>
          <p:nvPr/>
        </p:nvPicPr>
        <p:blipFill>
          <a:blip r:embed="rId2"/>
          <a:stretch>
            <a:fillRect/>
          </a:stretch>
        </p:blipFill>
        <p:spPr>
          <a:xfrm>
            <a:off x="1170887" y="561575"/>
            <a:ext cx="9850225" cy="5734850"/>
          </a:xfrm>
          <a:prstGeom prst="rect">
            <a:avLst/>
          </a:prstGeom>
        </p:spPr>
      </p:pic>
    </p:spTree>
    <p:extLst>
      <p:ext uri="{BB962C8B-B14F-4D97-AF65-F5344CB8AC3E}">
        <p14:creationId xmlns:p14="http://schemas.microsoft.com/office/powerpoint/2010/main" val="1806419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16F2B2-942F-4341-8805-F80BC44F8A55}"/>
              </a:ext>
            </a:extLst>
          </p:cNvPr>
          <p:cNvPicPr>
            <a:picLocks noChangeAspect="1"/>
          </p:cNvPicPr>
          <p:nvPr/>
        </p:nvPicPr>
        <p:blipFill>
          <a:blip r:embed="rId2"/>
          <a:stretch>
            <a:fillRect/>
          </a:stretch>
        </p:blipFill>
        <p:spPr>
          <a:xfrm>
            <a:off x="0" y="1027642"/>
            <a:ext cx="12192000" cy="4802716"/>
          </a:xfrm>
          <a:prstGeom prst="rect">
            <a:avLst/>
          </a:prstGeom>
        </p:spPr>
      </p:pic>
    </p:spTree>
    <p:extLst>
      <p:ext uri="{BB962C8B-B14F-4D97-AF65-F5344CB8AC3E}">
        <p14:creationId xmlns:p14="http://schemas.microsoft.com/office/powerpoint/2010/main" val="4274150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0A2EB6-FB4D-43E9-9DCF-8FF182882ADC}"/>
              </a:ext>
            </a:extLst>
          </p:cNvPr>
          <p:cNvPicPr>
            <a:picLocks noChangeAspect="1"/>
          </p:cNvPicPr>
          <p:nvPr/>
        </p:nvPicPr>
        <p:blipFill>
          <a:blip r:embed="rId2"/>
          <a:stretch>
            <a:fillRect/>
          </a:stretch>
        </p:blipFill>
        <p:spPr>
          <a:xfrm>
            <a:off x="1030827" y="0"/>
            <a:ext cx="10130345" cy="6858000"/>
          </a:xfrm>
          <a:prstGeom prst="rect">
            <a:avLst/>
          </a:prstGeom>
        </p:spPr>
      </p:pic>
    </p:spTree>
    <p:extLst>
      <p:ext uri="{BB962C8B-B14F-4D97-AF65-F5344CB8AC3E}">
        <p14:creationId xmlns:p14="http://schemas.microsoft.com/office/powerpoint/2010/main" val="34780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7D8F32-0DEF-4790-8524-6A9C88D93F0A}"/>
              </a:ext>
            </a:extLst>
          </p:cNvPr>
          <p:cNvPicPr>
            <a:picLocks noChangeAspect="1"/>
          </p:cNvPicPr>
          <p:nvPr/>
        </p:nvPicPr>
        <p:blipFill>
          <a:blip r:embed="rId2"/>
          <a:stretch>
            <a:fillRect/>
          </a:stretch>
        </p:blipFill>
        <p:spPr>
          <a:xfrm>
            <a:off x="0" y="26406"/>
            <a:ext cx="12192000" cy="6805188"/>
          </a:xfrm>
          <a:prstGeom prst="rect">
            <a:avLst/>
          </a:prstGeom>
        </p:spPr>
      </p:pic>
    </p:spTree>
    <p:extLst>
      <p:ext uri="{BB962C8B-B14F-4D97-AF65-F5344CB8AC3E}">
        <p14:creationId xmlns:p14="http://schemas.microsoft.com/office/powerpoint/2010/main" val="1522847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Questioning AI's Role in Healthcare</a:t>
            </a:r>
          </a:p>
        </p:txBody>
      </p:sp>
      <p:sp>
        <p:nvSpPr>
          <p:cNvPr id="3" name="Content Placeholder 2"/>
          <p:cNvSpPr>
            <a:spLocks noGrp="1"/>
          </p:cNvSpPr>
          <p:nvPr>
            <p:ph idx="1"/>
          </p:nvPr>
        </p:nvSpPr>
        <p:spPr/>
        <p:txBody>
          <a:bodyPr/>
          <a:lstStyle/>
          <a:p>
            <a:r>
              <a:rPr dirty="0"/>
              <a:t>Common questions:</a:t>
            </a:r>
          </a:p>
          <a:p>
            <a:r>
              <a:rPr dirty="0"/>
              <a:t>- Will bots replace doctors?</a:t>
            </a:r>
          </a:p>
          <a:p>
            <a:r>
              <a:rPr dirty="0"/>
              <a:t>- Can conversational AI handle clinical interactions?</a:t>
            </a:r>
            <a:endParaRPr lang="en-US" dirty="0"/>
          </a:p>
          <a:p>
            <a:r>
              <a:rPr lang="en-US" dirty="0"/>
              <a:t>Assertion: If a doctor can be replaced by a bot, they should be.</a:t>
            </a:r>
          </a:p>
          <a:p>
            <a:r>
              <a:rPr lang="en-US" dirty="0"/>
              <a:t>- We seek clinicians for respect, listening, and personal touch.</a:t>
            </a:r>
          </a:p>
          <a:p>
            <a:r>
              <a:rPr lang="en-US" dirty="0" err="1"/>
              <a:t>ChatGPT</a:t>
            </a:r>
            <a:r>
              <a:rPr lang="en-US" dirty="0"/>
              <a:t> analyzes large data sets but may provide inaccurate information.</a:t>
            </a:r>
          </a:p>
          <a:p>
            <a:r>
              <a:rPr lang="en-US" dirty="0"/>
              <a:t>- Potential for use, but not a substitute for clinical judgment.</a:t>
            </a:r>
          </a:p>
          <a:p>
            <a:endParaRPr lang="en-US" dirty="0"/>
          </a:p>
          <a:p>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Role of AI in Clinical Decision-Making</a:t>
            </a:r>
          </a:p>
        </p:txBody>
      </p:sp>
      <p:sp>
        <p:nvSpPr>
          <p:cNvPr id="3" name="Content Placeholder 2"/>
          <p:cNvSpPr>
            <a:spLocks noGrp="1"/>
          </p:cNvSpPr>
          <p:nvPr>
            <p:ph idx="1"/>
          </p:nvPr>
        </p:nvSpPr>
        <p:spPr/>
        <p:txBody>
          <a:bodyPr/>
          <a:lstStyle/>
          <a:p>
            <a:r>
              <a:rPr dirty="0"/>
              <a:t>Important for clinicians to augment decisions with statistical models.</a:t>
            </a:r>
          </a:p>
          <a:p>
            <a:r>
              <a:rPr dirty="0"/>
              <a:t>- Clinicians using AI will likely outperform those who don’t.</a:t>
            </a:r>
            <a:endParaRPr lang="en-US" dirty="0"/>
          </a:p>
          <a:p>
            <a:r>
              <a:rPr lang="en-US" dirty="0"/>
              <a:t>Unlikely that AI alone will replace clinicians.</a:t>
            </a:r>
          </a:p>
          <a:p>
            <a:r>
              <a:rPr lang="en-US" dirty="0"/>
              <a:t>- AI can augment but not replace the human elements of care.</a:t>
            </a:r>
          </a:p>
          <a:p>
            <a:r>
              <a:rPr lang="en-US" dirty="0"/>
              <a:t>Necessity for ethical guidelines and continuous testing/feedback.</a:t>
            </a:r>
          </a:p>
          <a:p>
            <a:r>
              <a:rPr lang="en-US" dirty="0"/>
              <a:t>- Multi-stakeholder responsibility (government, academia, industry).</a:t>
            </a:r>
          </a:p>
          <a:p>
            <a:endParaRPr lang="en-US" b="1" dirty="0"/>
          </a:p>
          <a:p>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Coalition for Health AI</a:t>
            </a:r>
          </a:p>
        </p:txBody>
      </p:sp>
      <p:sp>
        <p:nvSpPr>
          <p:cNvPr id="3" name="Content Placeholder 2"/>
          <p:cNvSpPr>
            <a:spLocks noGrp="1"/>
          </p:cNvSpPr>
          <p:nvPr>
            <p:ph idx="1"/>
          </p:nvPr>
        </p:nvSpPr>
        <p:spPr/>
        <p:txBody>
          <a:bodyPr/>
          <a:lstStyle/>
          <a:p>
            <a:r>
              <a:rPr dirty="0"/>
              <a:t>Over 150 organizations in Coalition for Health AI.</a:t>
            </a:r>
          </a:p>
          <a:p>
            <a:r>
              <a:rPr dirty="0"/>
              <a:t>- Aim: Develop national AI guidelines and guardrails for healthcare.</a:t>
            </a:r>
            <a:endParaRPr lang="en-US" dirty="0"/>
          </a:p>
          <a:p>
            <a:r>
              <a:rPr lang="en-US" dirty="0"/>
              <a:t>Embrace AI for its benefits while minimizing risks.</a:t>
            </a:r>
          </a:p>
          <a:p>
            <a:r>
              <a:rPr lang="en-US" dirty="0"/>
              <a:t>- Ongoing efforts to ensure AI 'does no harm' in healthcare settings.</a:t>
            </a:r>
          </a:p>
          <a:p>
            <a:r>
              <a:rPr lang="en-US" dirty="0"/>
              <a:t>Encouragement to future healthcare professionals.</a:t>
            </a:r>
          </a:p>
          <a:p>
            <a:r>
              <a:rPr lang="en-US" dirty="0"/>
              <a:t>- Vision: Next-gen tools will expedite healthcare advancement.</a:t>
            </a:r>
          </a:p>
          <a:p>
            <a:endParaRPr lang="en-US" dirty="0"/>
          </a:p>
          <a:p>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D469D-F304-46DC-826D-CC4FA5CF7932}"/>
              </a:ext>
            </a:extLst>
          </p:cNvPr>
          <p:cNvSpPr>
            <a:spLocks noGrp="1"/>
          </p:cNvSpPr>
          <p:nvPr>
            <p:ph type="title"/>
          </p:nvPr>
        </p:nvSpPr>
        <p:spPr/>
        <p:txBody>
          <a:bodyPr/>
          <a:lstStyle/>
          <a:p>
            <a:endParaRPr lang="en-IN" dirty="0"/>
          </a:p>
        </p:txBody>
      </p:sp>
      <p:sp>
        <p:nvSpPr>
          <p:cNvPr id="4" name="Rectangle 3">
            <a:extLst>
              <a:ext uri="{FF2B5EF4-FFF2-40B4-BE49-F238E27FC236}">
                <a16:creationId xmlns:a16="http://schemas.microsoft.com/office/drawing/2014/main" id="{E0A4057F-D735-4CB2-8918-9C8136410A8A}"/>
              </a:ext>
            </a:extLst>
          </p:cNvPr>
          <p:cNvSpPr/>
          <p:nvPr/>
        </p:nvSpPr>
        <p:spPr>
          <a:xfrm>
            <a:off x="676275" y="1866901"/>
            <a:ext cx="10963275" cy="1754326"/>
          </a:xfrm>
          <a:prstGeom prst="rect">
            <a:avLst/>
          </a:prstGeom>
        </p:spPr>
        <p:txBody>
          <a:bodyPr wrap="square">
            <a:spAutoFit/>
          </a:bodyPr>
          <a:lstStyle/>
          <a:p>
            <a:r>
              <a:rPr lang="en-IN" sz="3600" dirty="0"/>
              <a:t>https://www.mayoclinicplatform.org/2022/12/22/the-transformative-power-of-conversational-technologies-part-2/</a:t>
            </a:r>
          </a:p>
        </p:txBody>
      </p:sp>
    </p:spTree>
    <p:extLst>
      <p:ext uri="{BB962C8B-B14F-4D97-AF65-F5344CB8AC3E}">
        <p14:creationId xmlns:p14="http://schemas.microsoft.com/office/powerpoint/2010/main" val="1643069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39A7-27E3-4DD6-9920-5144FC8CC0A0}"/>
              </a:ext>
            </a:extLst>
          </p:cNvPr>
          <p:cNvSpPr>
            <a:spLocks noGrp="1"/>
          </p:cNvSpPr>
          <p:nvPr>
            <p:ph type="title"/>
          </p:nvPr>
        </p:nvSpPr>
        <p:spPr>
          <a:xfrm>
            <a:off x="971550" y="518017"/>
            <a:ext cx="10515600" cy="1325563"/>
          </a:xfrm>
        </p:spPr>
        <p:txBody>
          <a:bodyPr/>
          <a:lstStyle/>
          <a:p>
            <a:r>
              <a:rPr lang="en-IN" dirty="0"/>
              <a:t>https://forms.gle/jNGeMnkLFsufRFer9</a:t>
            </a:r>
          </a:p>
        </p:txBody>
      </p:sp>
      <p:pic>
        <p:nvPicPr>
          <p:cNvPr id="4" name="Content Placeholder 3">
            <a:extLst>
              <a:ext uri="{FF2B5EF4-FFF2-40B4-BE49-F238E27FC236}">
                <a16:creationId xmlns:a16="http://schemas.microsoft.com/office/drawing/2014/main" id="{B41578F5-05C7-4920-9156-424D5F75FCC9}"/>
              </a:ext>
            </a:extLst>
          </p:cNvPr>
          <p:cNvPicPr>
            <a:picLocks noGrp="1" noChangeAspect="1"/>
          </p:cNvPicPr>
          <p:nvPr>
            <p:ph idx="1"/>
          </p:nvPr>
        </p:nvPicPr>
        <p:blipFill>
          <a:blip r:embed="rId2"/>
          <a:stretch>
            <a:fillRect/>
          </a:stretch>
        </p:blipFill>
        <p:spPr>
          <a:xfrm>
            <a:off x="3885891" y="1843580"/>
            <a:ext cx="4420217" cy="4315427"/>
          </a:xfrm>
          <a:prstGeom prst="rect">
            <a:avLst/>
          </a:prstGeom>
        </p:spPr>
      </p:pic>
      <p:sp>
        <p:nvSpPr>
          <p:cNvPr id="5" name="TextBox 4">
            <a:extLst>
              <a:ext uri="{FF2B5EF4-FFF2-40B4-BE49-F238E27FC236}">
                <a16:creationId xmlns:a16="http://schemas.microsoft.com/office/drawing/2014/main" id="{C57B5304-812C-4B8E-BECD-1FE197575631}"/>
              </a:ext>
            </a:extLst>
          </p:cNvPr>
          <p:cNvSpPr txBox="1"/>
          <p:nvPr/>
        </p:nvSpPr>
        <p:spPr>
          <a:xfrm>
            <a:off x="4591050" y="104013"/>
            <a:ext cx="2647950" cy="523220"/>
          </a:xfrm>
          <a:prstGeom prst="rect">
            <a:avLst/>
          </a:prstGeom>
          <a:noFill/>
        </p:spPr>
        <p:txBody>
          <a:bodyPr wrap="square" rtlCol="0">
            <a:spAutoFit/>
          </a:bodyPr>
          <a:lstStyle/>
          <a:p>
            <a:r>
              <a:rPr lang="en-US" sz="2800" b="1" dirty="0"/>
              <a:t>Assessment - 1</a:t>
            </a:r>
            <a:endParaRPr lang="en-IN" sz="2800" b="1" dirty="0"/>
          </a:p>
        </p:txBody>
      </p:sp>
    </p:spTree>
    <p:extLst>
      <p:ext uri="{BB962C8B-B14F-4D97-AF65-F5344CB8AC3E}">
        <p14:creationId xmlns:p14="http://schemas.microsoft.com/office/powerpoint/2010/main" val="2416118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AF34A2-86CF-4767-8815-EFF440A7478A}"/>
              </a:ext>
            </a:extLst>
          </p:cNvPr>
          <p:cNvSpPr>
            <a:spLocks noGrp="1"/>
          </p:cNvSpPr>
          <p:nvPr>
            <p:ph type="title"/>
          </p:nvPr>
        </p:nvSpPr>
        <p:spPr/>
        <p:txBody>
          <a:bodyPr/>
          <a:lstStyle/>
          <a:p>
            <a:r>
              <a:rPr lang="en-US"/>
              <a:t>Thank you!</a:t>
            </a:r>
            <a:endParaRPr lang="en-IN"/>
          </a:p>
        </p:txBody>
      </p:sp>
      <p:sp>
        <p:nvSpPr>
          <p:cNvPr id="5" name="Text Placeholder 4">
            <a:extLst>
              <a:ext uri="{FF2B5EF4-FFF2-40B4-BE49-F238E27FC236}">
                <a16:creationId xmlns:a16="http://schemas.microsoft.com/office/drawing/2014/main" id="{877BBA38-C456-481C-B007-222B3ABCF0E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438367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Benefits of EHRs (Overview)</a:t>
            </a:r>
          </a:p>
        </p:txBody>
      </p:sp>
      <p:sp>
        <p:nvSpPr>
          <p:cNvPr id="3" name="Content Placeholder 2"/>
          <p:cNvSpPr>
            <a:spLocks noGrp="1"/>
          </p:cNvSpPr>
          <p:nvPr>
            <p:ph idx="1"/>
          </p:nvPr>
        </p:nvSpPr>
        <p:spPr/>
        <p:txBody>
          <a:bodyPr/>
          <a:lstStyle/>
          <a:p>
            <a:r>
              <a:t>Main Benefits for Patients &amp; Healthcare Organizations:</a:t>
            </a:r>
          </a:p>
          <a:p>
            <a:r>
              <a:t>- Improved care coordination</a:t>
            </a:r>
          </a:p>
          <a:p>
            <a:r>
              <a:t>- Increased efficiency</a:t>
            </a:r>
          </a:p>
          <a:p>
            <a:r>
              <a:t>- Enhanced emergency care</a:t>
            </a:r>
          </a:p>
          <a:p>
            <a:r>
              <a:t>- Better data access and engagement</a:t>
            </a:r>
          </a:p>
          <a:p>
            <a:r>
              <a:t>- Cost savings and population health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EHR Benefit - Care Coordination</a:t>
            </a:r>
          </a:p>
        </p:txBody>
      </p:sp>
      <p:sp>
        <p:nvSpPr>
          <p:cNvPr id="3" name="Content Placeholder 2"/>
          <p:cNvSpPr>
            <a:spLocks noGrp="1"/>
          </p:cNvSpPr>
          <p:nvPr>
            <p:ph idx="1"/>
          </p:nvPr>
        </p:nvSpPr>
        <p:spPr/>
        <p:txBody>
          <a:bodyPr/>
          <a:lstStyle/>
          <a:p>
            <a:r>
              <a:t>Description: Standardization in services and patient care, leading to improved outcomes.</a:t>
            </a:r>
          </a:p>
          <a:p>
            <a:r>
              <a:t>Benefit: Quick access to comprehensive patient data, enabling informed decisions.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EHR Benefit - Efficiency</a:t>
            </a:r>
          </a:p>
        </p:txBody>
      </p:sp>
      <p:sp>
        <p:nvSpPr>
          <p:cNvPr id="3" name="Content Placeholder 2"/>
          <p:cNvSpPr>
            <a:spLocks noGrp="1"/>
          </p:cNvSpPr>
          <p:nvPr>
            <p:ph idx="1"/>
          </p:nvPr>
        </p:nvSpPr>
        <p:spPr/>
        <p:txBody>
          <a:bodyPr/>
          <a:lstStyle/>
          <a:p>
            <a:r>
              <a:t>Description: Streamlined processes for scheduling, billing, refills, and communications.</a:t>
            </a:r>
          </a:p>
          <a:p>
            <a:r>
              <a:t>Benefit: Faster sharing of multimedia information, including imaging 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EHR Benefit - Emergency Care</a:t>
            </a:r>
          </a:p>
        </p:txBody>
      </p:sp>
      <p:sp>
        <p:nvSpPr>
          <p:cNvPr id="3" name="Content Placeholder 2"/>
          <p:cNvSpPr>
            <a:spLocks noGrp="1"/>
          </p:cNvSpPr>
          <p:nvPr>
            <p:ph idx="1"/>
          </p:nvPr>
        </p:nvSpPr>
        <p:spPr/>
        <p:txBody>
          <a:bodyPr/>
          <a:lstStyle/>
          <a:p>
            <a:r>
              <a:t>Description: Instant access to critical records (allergies, medications).</a:t>
            </a:r>
          </a:p>
          <a:p>
            <a:r>
              <a:t>Benefit: Ability for healthcare providers to make life-saving decisions quickly.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EHR Benefit - Access to Data</a:t>
            </a:r>
          </a:p>
        </p:txBody>
      </p:sp>
      <p:sp>
        <p:nvSpPr>
          <p:cNvPr id="3" name="Content Placeholder 2"/>
          <p:cNvSpPr>
            <a:spLocks noGrp="1"/>
          </p:cNvSpPr>
          <p:nvPr>
            <p:ph idx="1"/>
          </p:nvPr>
        </p:nvSpPr>
        <p:spPr/>
        <p:txBody>
          <a:bodyPr/>
          <a:lstStyle/>
          <a:p>
            <a:r>
              <a:t>Description: Secure, accessible data for patients and providers.</a:t>
            </a:r>
          </a:p>
          <a:p>
            <a:r>
              <a:t>Benefit: Encourages patient involvement in health management.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1623</TotalTime>
  <Words>888</Words>
  <Application>Microsoft Office PowerPoint</Application>
  <PresentationFormat>Widescreen</PresentationFormat>
  <Paragraphs>97</Paragraphs>
  <Slides>49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EHR</vt:lpstr>
      <vt:lpstr>Scan the code to secure your attendance – no scans, no proof you were here!</vt:lpstr>
      <vt:lpstr>Introduction to EHR</vt:lpstr>
      <vt:lpstr>Typical Data Included in EHRs</vt:lpstr>
      <vt:lpstr>Benefits of EHRs (Overview)</vt:lpstr>
      <vt:lpstr>EHR Benefit - Care Coordination</vt:lpstr>
      <vt:lpstr>EHR Benefit - Efficiency</vt:lpstr>
      <vt:lpstr>EHR Benefit - Emergency Care</vt:lpstr>
      <vt:lpstr>EHR Benefit - Access to Data</vt:lpstr>
      <vt:lpstr>EHR Benefit - Cost Savings</vt:lpstr>
      <vt:lpstr>Global EHR Adoption</vt:lpstr>
      <vt:lpstr>EHR Regulations in the U.S.</vt:lpstr>
      <vt:lpstr>EHR Standards and Interoperability</vt:lpstr>
      <vt:lpstr>EHR vs. EMR (Electronic Medical Record)</vt:lpstr>
      <vt:lpstr>EHRs vs. Paper Records</vt:lpstr>
      <vt:lpstr>Common Features of EHR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NLP</vt:lpstr>
      <vt:lpstr>NLP</vt:lpstr>
      <vt:lpstr>PowerPoint Presentation</vt:lpstr>
      <vt:lpstr>PowerPoint Presentation</vt:lpstr>
      <vt:lpstr>NLP in HealthCare</vt:lpstr>
      <vt:lpstr>EHR Data Mapping Exercise:</vt:lpstr>
      <vt:lpstr>CDS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Questioning AI's Role in Healthcare</vt:lpstr>
      <vt:lpstr>Role of AI in Clinical Decision-Making</vt:lpstr>
      <vt:lpstr>The Coalition for Health AI</vt:lpstr>
      <vt:lpstr>PowerPoint Presentation</vt:lpstr>
      <vt:lpstr>https://forms.gle/jNGeMnkLFsufRFer9</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EHR</dc:title>
  <dc:creator>Lakshmi M 102688</dc:creator>
  <cp:lastModifiedBy>Lakshmi M 102688</cp:lastModifiedBy>
  <cp:revision>15</cp:revision>
  <dcterms:created xsi:type="dcterms:W3CDTF">2024-11-13T00:21:14Z</dcterms:created>
  <dcterms:modified xsi:type="dcterms:W3CDTF">2024-11-16T02:37:15Z</dcterms:modified>
</cp:coreProperties>
</file>